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90" r:id="rId2"/>
    <p:sldId id="256" r:id="rId3"/>
    <p:sldId id="283" r:id="rId4"/>
    <p:sldId id="289" r:id="rId5"/>
    <p:sldId id="257" r:id="rId6"/>
    <p:sldId id="258" r:id="rId7"/>
    <p:sldId id="261" r:id="rId8"/>
    <p:sldId id="288" r:id="rId9"/>
    <p:sldId id="262" r:id="rId10"/>
    <p:sldId id="263" r:id="rId11"/>
    <p:sldId id="285" r:id="rId12"/>
    <p:sldId id="264" r:id="rId13"/>
    <p:sldId id="286" r:id="rId14"/>
    <p:sldId id="265" r:id="rId15"/>
    <p:sldId id="301" r:id="rId16"/>
    <p:sldId id="302" r:id="rId17"/>
    <p:sldId id="294" r:id="rId18"/>
    <p:sldId id="268" r:id="rId19"/>
    <p:sldId id="287" r:id="rId20"/>
    <p:sldId id="269" r:id="rId21"/>
    <p:sldId id="270" r:id="rId22"/>
    <p:sldId id="295" r:id="rId23"/>
    <p:sldId id="291" r:id="rId24"/>
    <p:sldId id="273" r:id="rId25"/>
    <p:sldId id="292" r:id="rId26"/>
    <p:sldId id="300" r:id="rId27"/>
    <p:sldId id="274" r:id="rId28"/>
    <p:sldId id="275" r:id="rId29"/>
    <p:sldId id="276" r:id="rId30"/>
    <p:sldId id="277" r:id="rId31"/>
    <p:sldId id="278" r:id="rId32"/>
    <p:sldId id="299" r:id="rId33"/>
    <p:sldId id="280" r:id="rId34"/>
    <p:sldId id="281" r:id="rId35"/>
    <p:sldId id="297" r:id="rId36"/>
    <p:sldId id="298" r:id="rId37"/>
    <p:sldId id="282" r:id="rId3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62" autoAdjust="0"/>
    <p:restoredTop sz="94624" autoAdjust="0"/>
  </p:normalViewPr>
  <p:slideViewPr>
    <p:cSldViewPr>
      <p:cViewPr>
        <p:scale>
          <a:sx n="76" d="100"/>
          <a:sy n="76" d="100"/>
        </p:scale>
        <p:origin x="-11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46F9DD-D31B-402D-A6F8-7A64FEEC81C0}" type="datetimeFigureOut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15A082-2C1E-4997-95AD-CDFC8FC6F1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15A082-2C1E-4997-95AD-CDFC8FC6F1CB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7D6D1-5E23-46C2-8CE8-01F7D74C4A7E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D89B6-0041-4ACF-BE89-AC23743923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3B9B3-078E-4D52-98D0-35C9F5A98C94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BE0D-B406-4A2D-83EC-FF86AE6CBF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CE6FF-B028-4BDC-966D-FDC613390CD1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2BA7-0E26-4E96-BDF0-B4B3567CA67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E48-264F-4663-8DA3-7809C8F8654C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51E6B-EE99-41DC-8FB7-43A6E42C87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9D8AC-6B98-4533-8D9A-2D36CBCB1B03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4F49E-8673-4851-AED0-8039E6F2F6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2246-4D46-4565-AC3E-99E428C4A81B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4E82-5180-44E0-A2BB-4AC2B6AC6E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8A04B-9B05-4FEF-A725-EBE26B37F332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0707-7F52-44F6-A39E-189D9A3DF3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BC341-A04C-4B89-9B46-0D1C408F0EA2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5F3-AF9B-4EED-8F6A-05F50C110E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1333-5670-4CDF-AF7F-1246AC2CBE0F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6CE0-6095-4CD5-B58E-5E601FB9B1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DEA87-2FB1-4722-B8C8-5F28136035EF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9948A-8F50-40EE-BCB6-16AF576A70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2F0A-C456-4BB7-AED1-B17756D602D8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4D227-C730-4FD0-B986-F517410CE3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1562A3-96B1-478F-BB10-D000BAD8648B}" type="datetime1">
              <a:rPr lang="el-GR"/>
              <a:pPr>
                <a:defRPr/>
              </a:pPr>
              <a:t>8/9/2021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622D77-D61B-4243-9D98-ADD1C37E20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585789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9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ΦΟΙΤΗΣΗ ΣΤΟ ΓΥΜΝΑΣΙΟ</a:t>
            </a:r>
            <a:endParaRPr lang="el-GR" sz="9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29043-BC72-48BB-9C37-FE8724E8E685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</a:t>
            </a:r>
            <a:r>
              <a:rPr lang="el-GR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συνολική συμμετοχή </a:t>
            </a:r>
            <a:br>
              <a:rPr lang="el-GR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του/ της μαθητή/- </a:t>
            </a:r>
            <a:r>
              <a:rPr lang="el-GR" sz="32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τριας</a:t>
            </a:r>
            <a:r>
              <a:rPr lang="el-GR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μαθησιακή διαδικασία, δηλαδή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en-US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ερωτήματα που θέτει, </a:t>
            </a:r>
            <a:b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απαντήσεις που δίνει,</a:t>
            </a:r>
            <a:b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συμβολή του στη μελέτη ενός θέματος μέσα στην τάξη,</a:t>
            </a:r>
            <a:b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συνεργασία του με συμμαθητές, </a:t>
            </a:r>
            <a:b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επιμέλεια στην εκτέλεση των εργασιών που του ανατίθενται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2A5A5-351A-4022-9850-55FB7EE925CB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Έτσι, ο εκπαιδευτικός σχηματίζει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τον/ τη μαθητή/ -</a:t>
            </a:r>
            <a:r>
              <a:rPr lang="el-G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εικόνα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τις γνώσεις,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κατανόηση εννοιών και φαινομένων,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τις δεξιότητες επίλυσης προβλήματος,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τις επικοινωνιακές δεξιότητες,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την κριτική σκέψη,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δημιουργικότητα κ.τ.λ.</a:t>
            </a:r>
            <a:endParaRPr lang="el-GR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C1611-F24F-452F-91FB-CAD07981341E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5583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εργασίες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εκτελεί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ο/η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μαθητής/ -</a:t>
            </a:r>
            <a:r>
              <a:rPr lang="el-G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στο πλαίσιο της καθημερινής μαθησιακής διαδικασίας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σχολείο, 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σπίτι,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ατομικά,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ομαδικά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405FA-5311-4254-B2C4-34C6B456EFC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οι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συνθετικές δημιουργικές εργασίες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ατομικές ή ομαδικές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</a:t>
            </a:r>
            <a:r>
              <a:rPr lang="el-GR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διαθεματικές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εργασίες</a:t>
            </a:r>
            <a:endParaRPr lang="el-GR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A65EE-D370-4A8F-BDD2-AAFE2434D937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οι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ωριαίες γραπτές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δοκιμασίες,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οι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ολιγόλεπτες γραπτές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δοκιμασίες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(τεστ)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7AE24-EC85-4422-BBB4-FEF4B4F3AC49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Στα μαθήματα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των </a:t>
            </a:r>
            <a:r>
              <a:rPr lang="el-GR" sz="40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Ομάδων Α΄</a:t>
            </a: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και</a:t>
            </a:r>
            <a:r>
              <a:rPr lang="el-GR" sz="40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Β΄</a:t>
            </a:r>
            <a:br>
              <a:rPr lang="el-GR" sz="40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διενεργείται  υποχρεωτικά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τετραμηνιαία </a:t>
            </a:r>
            <a:br>
              <a:rPr lang="el-GR" sz="40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δοκιμασία αξιολόγησης</a:t>
            </a: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κατά τη διάρκεια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πρώτου ή του δευτέρου τετραμήνου.</a:t>
            </a:r>
            <a:endParaRPr lang="el-GR" sz="400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BB5F3-AF9B-4EED-8F6A-05F50C110EE9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εξέταση αυτή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μπορεί να έχει τον τύπο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ωριαίας γραπτής δοκιμασίας,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της ανάθεσης ατομικών ή ομαδικών διαθεματικών ή διερευνητικών εργασιών.</a:t>
            </a:r>
            <a:endParaRPr lang="el-GR" sz="400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BB5F3-AF9B-4EED-8F6A-05F50C110EE9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75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Στα μαθήματα της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Ομάδας Γ΄ </a:t>
            </a:r>
            <a:b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διενεργείται καμιά ωριαία γραπτή δοκιμασία.</a:t>
            </a:r>
            <a:endParaRPr lang="el-GR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30F94-9BB5-44E3-B5AA-FA8EB74854CE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6154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κηδεμόνες των μαθητών/ -τριών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δικαιούνται να ενημερώνονται από τους διδάσκοντες,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κατά τις ημέρες </a:t>
            </a:r>
            <a:b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έχουν ορισθεί στο ωρολόγιο πρόγραμμα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σχετικά με την επίδοση, την επιμέλεια, τη φοίτηση και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 συμπεριφορά των παιδιών τους.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9404D-4D7F-40D6-8DCA-30EED2088723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342902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ΕΝΗΜΕΡΩΣΗ ΓΟΝΕΩΝ ΚΑΙ ΚΗΔΕΜΟΝΩΝ</a:t>
            </a:r>
            <a:endParaRPr lang="el-GR" sz="6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83F8A-BE74-4392-84ED-7FE497E93CE7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διδασκαλία των μαθημάτων διεξάγεται σε δύο διδακτικές περιόδους που ονομάζονται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τετράμηνα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266D7-1745-4CCF-A7BF-A71DAD3D3582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5868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τέλος κάθε </a:t>
            </a:r>
            <a: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τετραμήνου </a:t>
            </a:r>
            <a:b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μετά την </a:t>
            </a: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κατάθεση </a:t>
            </a:r>
            <a:b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καταχώριση της βαθμολογίας, </a:t>
            </a: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καλούνται οι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κηδεμόνες των μαθητών/-</a:t>
            </a: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τριών </a:t>
            </a:r>
            <a:b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ενημέρωση αναφορικά με την επίδοση</a:t>
            </a: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επιμέλεια, τη φοίτηση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τη συμπεριφορά των παιδιών τους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τους </a:t>
            </a:r>
            <a: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επιδίδεται </a:t>
            </a:r>
            <a:b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ατομικός έλεγχος </a:t>
            </a:r>
            <a: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προόδου </a:t>
            </a:r>
            <a:br>
              <a:rPr lang="el-GR" sz="3600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του/της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μαθητή/ </a:t>
            </a:r>
            <a:r>
              <a:rPr lang="el-GR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τριας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1ACDE-96EF-4541-9980-9251CFDA49EA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472599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6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Γραπτές ανακεφαλαιωτικές προαγωγικές και απολυτήριες εξετάσεις</a:t>
            </a:r>
            <a:endParaRPr lang="el-GR" sz="6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0DC-296F-417E-922E-38F614CD2F47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37"/>
          </a:xfrm>
        </p:spPr>
        <p:txBody>
          <a:bodyPr/>
          <a:lstStyle/>
          <a:p>
            <a:pPr>
              <a:defRPr/>
            </a:pPr>
            <a:r>
              <a:rPr lang="el-GR" sz="36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πρώτη εξεταστική περίοδος</a:t>
            </a:r>
            <a:br>
              <a:rPr lang="el-GR" sz="36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Στα μαθήματα της Ομάδας Α΄ διεξάγονται γραπτές εξετάσεις  από την 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l-GR" sz="3600" u="sng" baseline="30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έως την 15</a:t>
            </a:r>
            <a:r>
              <a:rPr lang="el-GR" sz="3600" u="sng" baseline="30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Ιουνίου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(Νεοελληνική Γλώσσα και Γραμματεία, Αρχαία Ελληνική Γλώσσα και Γραμματεία, Ιστορία, Μαθηματικά, Φυσική, Βιολογία, Αγγλικά)</a:t>
            </a:r>
            <a:endParaRPr lang="el-GR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E0DE8-AE7D-48A7-BE58-9FA4CACF2283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487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διάρκεια των γραπτών εξετάσεων είναι </a:t>
            </a: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δίωρη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εκτός από τη Νεοελληνική Γλώσσα και Γραμματεία και την Αρχαία Γλώσσα και Γραμματεία, που συνεξετάζονται σε </a:t>
            </a: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τρίωρη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εξέταση.</a:t>
            </a:r>
            <a:endParaRPr lang="el-GR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DBAF6-1765-4E77-BD77-3093736AFFF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</a:t>
            </a:r>
            <a:r>
              <a:rPr lang="el-GR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δεύτερη εξεταστική περίοδος</a:t>
            </a: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κατά το πρώτο δεκαήμερο του </a:t>
            </a:r>
            <a:r>
              <a:rPr lang="el-GR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Σεπτεμβρίου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οποία διεξάγονται επαναληπτικές εξετάσεις σε όσα μαθήματα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έχουν παραπεμφθεί μαθητές.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6BC24-2C3F-4F69-894F-C95D8E313277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5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τα μαθήματα της Ομάδας Α΄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επαναληπτικές εξετάσεις είναι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προφορικές και γραπτές. </a:t>
            </a:r>
            <a:b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τα μαθήματα των Ομάδων </a:t>
            </a:r>
            <a:r>
              <a:rPr lang="el-G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Β΄και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Γ΄ οι επαναληπτικές εξετάσεις είναι 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προφορικές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6C746-D348-4894-A868-8568BBA308C8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1925"/>
          </a:xfrm>
        </p:spPr>
        <p:txBody>
          <a:bodyPr/>
          <a:lstStyle/>
          <a:p>
            <a:pPr>
              <a:defRPr/>
            </a:pP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την διενέργεια των προφορικών εξετάσεων συστήνεται από την Δ/-</a:t>
            </a:r>
            <a:r>
              <a:rPr lang="el-GR" altLang="el-G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ντρια</a:t>
            </a: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επιτροπή εκπαιδευτικών, τουλάχιστον διμελής.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B343B-1FE2-463E-AD08-B640D4E7FEA5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21431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Βαθμός ετήσιας επίδοσης</a:t>
            </a:r>
            <a:endParaRPr lang="el-GR" sz="6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297C-9232-4790-AFFE-A1EC8C7E459E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8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Στα μαθήματα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</a:t>
            </a:r>
            <a:r>
              <a:rPr lang="el-GR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Ομάδας Α΄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βαθμός ετήσιας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επίδοσης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των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μαθητών/-τριών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ένα τρίτο (1/3) </a:t>
            </a:r>
            <a:b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αθροίσματος των </a:t>
            </a: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βαθμών </a:t>
            </a:r>
            <a:b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πρώτου τετραμήνου</a:t>
            </a: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δεύτερου τετραμήνου </a:t>
            </a: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b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γραπτής </a:t>
            </a:r>
            <a:b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ανακεφαλαιωτικής εξέτασης.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8F448-747B-4F2F-A75A-EC4EA59623BD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Στα μαθήματα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Ομάδας Β΄ </a:t>
            </a:r>
            <a:r>
              <a:rPr lang="el-GR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της </a:t>
            </a:r>
            <a:r>
              <a:rPr lang="el-GR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Ομάδας Γ΄ </a:t>
            </a:r>
            <a:br>
              <a:rPr lang="el-GR" u="sng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βαθμός ετήσιας επίδοσης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των μαθητών/-τριών είναι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μέσος όρος των βαθμών </a:t>
            </a:r>
            <a:b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πρώτου  και του δεύτερου τετραμήνου.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92F260-DBCE-4D1D-B074-1EA6C8F97D11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Πρώτη περίοδος (1ο τετράμηνο)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11 Σεπτεμβρίου ως 20 Ιανουαρίου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Δεύτερη περίοδος (2ο τετράμηνο)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21 Ιανουαρίου έως 31 Μαΐου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E90B21-EEBA-4BA0-9579-64843A92FA35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μαθητής/-</a:t>
            </a:r>
            <a:r>
              <a:rPr lang="el-GR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κρίνεται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άξιος/α προαγωγής ή απόλυσης: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όταν έχει σε κάθε μάθημα βαθμό ετήσιας επίδοσης τουλάχιστον δέκα (10),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όταν έχει μέσο όρο βαθμών ετήσιας επίδοσης τουλάχιστον δεκατρία (13).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1965E-E1B4-4EC7-99C2-DBFE01766C3B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δεν πληρούνται οι παραπάνω προϋποθέσεις,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μαθητής/-</a:t>
            </a:r>
            <a:r>
              <a:rPr lang="el-G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παραπέμπεται σε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επαναληπτική </a:t>
            </a: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εξέταση </a:t>
            </a:r>
            <a:b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τον </a:t>
            </a: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Σεπτέμβριο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στα μαθήματα στα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οποία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</a:t>
            </a: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βαθμός ετήσιας επίδοσης είναι μικρότερος από δέκα (10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εφόσον ο αριθμός των μαθημάτων αυτών δεν υπερβαίνει τα τέσσερα.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EEEB9-80A8-42CF-819A-2713CD300064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>
              <a:defRPr/>
            </a:pPr>
            <a:r>
              <a:rPr lang="el-GR" altLang="el-GR" smtClean="0"/>
              <a:t> </a:t>
            </a:r>
            <a:br>
              <a:rPr lang="el-GR" altLang="el-GR" smtClean="0"/>
            </a:b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</a:t>
            </a:r>
            <a:r>
              <a:rPr lang="el-GR" alt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περίπτωση που μαθητής/-</a:t>
            </a:r>
            <a:r>
              <a:rPr lang="el-GR" altLang="el-GR" sz="400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έχει </a:t>
            </a:r>
            <a:r>
              <a:rPr lang="el-GR" alt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βαθμό ετήσιας </a:t>
            </a: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επίδοσης </a:t>
            </a:r>
            <a:b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μικρότερο </a:t>
            </a:r>
            <a:r>
              <a:rPr lang="el-GR" alt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10</a:t>
            </a: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</a:t>
            </a:r>
            <a:r>
              <a:rPr lang="el-GR" alt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περισσότερα από </a:t>
            </a:r>
            <a:r>
              <a:rPr lang="el-GR" altLang="el-GR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 μαθήματα, </a:t>
            </a:r>
            <a:r>
              <a:rPr lang="el-GR" alt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τότε δεν </a:t>
            </a: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δικαιούται </a:t>
            </a:r>
            <a:b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επαναληπτικές εξετάσεις </a:t>
            </a:r>
            <a:b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alt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επαναλαμβάνει την τάξη.  </a:t>
            </a:r>
            <a:endParaRPr lang="el-GR" altLang="el-GR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57C3F-C17F-47A5-A0B2-B137D3D2F36E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5726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Επίσης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περίπτωση που μετά τις επαναληπτικές εξετάσεις, μαθητής/-</a:t>
            </a:r>
            <a:r>
              <a:rPr lang="el-GR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Α΄ και Β΄ τάξης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κριθεί άξιος/α προαγωγής,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επαναλαμβάνει την τάξη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4B786-0757-4F9C-83CB-1CF373B5B244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6226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Μαθητής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/-</a:t>
            </a:r>
            <a:r>
              <a:rPr lang="el-GR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της Γ΄ </a:t>
            </a: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τάξης </a:t>
            </a:r>
            <a:b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θα κριθεί άξιος/α απόλυσης,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μετά τις 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επαναληπτικές εξετάσεις τον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600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Σεπτέμβριο 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β΄</a:t>
            </a: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εξεταστική περίοδος), </a:t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επαναλαμβάνει την τάξη.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F8994-95A9-4186-8DFD-20B02C295921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>
              <a:defRPr/>
            </a:pPr>
            <a:r>
              <a:rPr lang="el-GR" alt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Ως προς τις απουσίες </a:t>
            </a:r>
            <a:r>
              <a:rPr lang="el-GR" alt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altLang="el-GR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</a:t>
            </a: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επιτρεπόμενο όριο απουσιών προκειμένου να </a:t>
            </a:r>
            <a: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θεωρείται </a:t>
            </a:r>
            <a:b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</a:t>
            </a: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φοίτηση </a:t>
            </a:r>
            <a: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επαρκής </a:t>
            </a:r>
            <a:b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</a:t>
            </a: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</a:t>
            </a:r>
            <a:r>
              <a:rPr lang="el-GR" altLang="el-G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114 ώρες.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C6EFE-C781-4FE2-9622-29399B34BFB5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>
              <a:defRPr/>
            </a:pP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οποιαδήποτε άλλη περίπτωση διαγνωσμένης ασθένειας, τραυματισμού, </a:t>
            </a:r>
            <a:r>
              <a:rPr lang="en-US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</a:t>
            </a:r>
            <a:r>
              <a:rPr lang="el-GR" alt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κλπ., το όριο διαφοροποιείται 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C493B-38AB-4DBC-AD39-B3436A222A44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6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Καλή σχολική χρονιά</a:t>
            </a:r>
            <a:endParaRPr lang="el-GR" sz="6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83CD-BF55-491B-AD45-424E8FA4965C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2000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5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ΟΜΑΔΕΣ ΜΑΘΗΜΑΤΩΝ</a:t>
            </a:r>
            <a:endParaRPr lang="el-GR" sz="54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AE572-A278-4DD2-AB65-E754BB780BB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μαθήματα που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διδάσκονται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Γυμνάσιο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κατατάσσονται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τρεις ομάδες.</a:t>
            </a:r>
            <a:endParaRPr lang="el-GR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509F4-D7F5-48CE-A45A-54898AB8E626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8987"/>
          </a:xfrm>
        </p:spPr>
        <p:txBody>
          <a:bodyPr/>
          <a:lstStyle/>
          <a:p>
            <a:pPr eaLnBrk="1" hangingPunct="1"/>
            <a:endParaRPr lang="el-GR" altLang="el-GR" smtClean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214313" y="428625"/>
          <a:ext cx="8786811" cy="5786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37"/>
                <a:gridCol w="2928937"/>
                <a:gridCol w="2928937"/>
              </a:tblGrid>
              <a:tr h="5786438">
                <a:tc>
                  <a:txBody>
                    <a:bodyPr/>
                    <a:lstStyle/>
                    <a:p>
                      <a:r>
                        <a:rPr lang="el-GR" sz="2800" u="sng" dirty="0" smtClean="0">
                          <a:solidFill>
                            <a:srgbClr val="FFFF00"/>
                          </a:solidFill>
                        </a:rPr>
                        <a:t>ΟΜΑΔΑ</a:t>
                      </a:r>
                      <a:r>
                        <a:rPr lang="el-GR" sz="2800" u="sng" baseline="0" dirty="0" smtClean="0">
                          <a:solidFill>
                            <a:srgbClr val="FFFF00"/>
                          </a:solidFill>
                        </a:rPr>
                        <a:t> Α’</a:t>
                      </a:r>
                    </a:p>
                    <a:p>
                      <a:endParaRPr lang="el-GR" sz="1800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Νεοελληνική Γλώσσα &amp; Γραμματεία 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i="1" baseline="0" dirty="0" smtClean="0">
                          <a:solidFill>
                            <a:srgbClr val="FFFF00"/>
                          </a:solidFill>
                        </a:rPr>
                        <a:t>(Γλωσσική Διδασκαλία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i="1" baseline="0" dirty="0" smtClean="0">
                          <a:solidFill>
                            <a:srgbClr val="FFFF00"/>
                          </a:solidFill>
                        </a:rPr>
                        <a:t> &amp; Ν. Λογοτεχνία)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lang="el-GR" sz="1800" i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.Αρχαία ελληνική Γλώσσα &amp; Γραμματεία 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i="1" baseline="0" dirty="0" smtClean="0">
                          <a:solidFill>
                            <a:srgbClr val="FFFF00"/>
                          </a:solidFill>
                        </a:rPr>
                        <a:t>(Αρχαία Ελλ. Γλώσσα &amp; 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i="1" baseline="0" dirty="0" smtClean="0">
                          <a:solidFill>
                            <a:srgbClr val="FFFF00"/>
                          </a:solidFill>
                        </a:rPr>
                        <a:t>Αρχ. Ελλην. Κείμενα από μετάφραση)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. Μαθηματικά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. Φυσική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. Ιστορία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. Βιολογία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l-GR" sz="1800" baseline="0" dirty="0" smtClean="0">
                          <a:solidFill>
                            <a:srgbClr val="FFFF00"/>
                          </a:solidFill>
                        </a:rPr>
                        <a:t>. Αγγλικά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lang="el-GR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l-GR" sz="2800" u="sng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ΟΜΑΔΑ Β’</a:t>
                      </a:r>
                    </a:p>
                    <a:p>
                      <a:pPr>
                        <a:buFontTx/>
                        <a:buNone/>
                      </a:pPr>
                      <a:endParaRPr lang="el-GR" sz="18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l-GR" sz="1800" baseline="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1.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Χημεία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. Γεωλογία – Γεωγραφία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. Κοινωνική και Πολιτική Αγωγή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4. 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Θρησκευτικά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. Δεύτερη ξένη Γλώσσα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. Οικιακή Οικονομία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l-GR" sz="1800" baseline="0" dirty="0" smtClean="0">
                          <a:solidFill>
                            <a:srgbClr val="FF0000"/>
                          </a:solidFill>
                        </a:rPr>
                        <a:t>7. </a:t>
                      </a:r>
                      <a:r>
                        <a:rPr lang="el-GR" sz="1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Τεχνολογία – Πληροφορική</a:t>
                      </a:r>
                      <a:endParaRPr lang="el-GR" sz="18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l-GR" sz="2800" u="sng" dirty="0" smtClean="0">
                          <a:solidFill>
                            <a:srgbClr val="FFCC00"/>
                          </a:solidFill>
                        </a:rPr>
                        <a:t>ΟΜΑΔΑ Γ’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endParaRPr lang="el-GR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l-GR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l-GR" sz="180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l-GR" sz="1800" dirty="0" smtClean="0">
                          <a:solidFill>
                            <a:srgbClr val="FFCC00"/>
                          </a:solidFill>
                        </a:rPr>
                        <a:t>Μουσική – Καλλιτεχνικά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l-GR" sz="180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l-GR" sz="1800" dirty="0" smtClean="0">
                          <a:solidFill>
                            <a:srgbClr val="FFCC00"/>
                          </a:solidFill>
                        </a:rPr>
                        <a:t>Φυσική</a:t>
                      </a:r>
                      <a:r>
                        <a:rPr lang="el-GR" sz="1800" baseline="0" dirty="0" smtClean="0">
                          <a:solidFill>
                            <a:srgbClr val="FFCC00"/>
                          </a:solidFill>
                        </a:rPr>
                        <a:t> Αγωγή</a:t>
                      </a:r>
                      <a:endParaRPr lang="el-GR" sz="1800" dirty="0" smtClean="0">
                        <a:solidFill>
                          <a:srgbClr val="FFCC00"/>
                        </a:solidFill>
                      </a:endParaRPr>
                    </a:p>
                    <a:p>
                      <a:endParaRPr lang="el-GR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37E71-1487-421A-916A-2089B137D1DE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ωρολόγιο πρόγραμμα ορίζει ποια μαθήματα από τα παραπάνω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περιλαμβάνονται </a:t>
            </a:r>
            <a:b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κάθε τάξη του </a:t>
            </a:r>
            <a:b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Γυμνασίου.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6DFA2-07FB-4734-915C-2F8AE910E944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2000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/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ΑΞΙΟΛΟΓΗΣΗ ΜΑΘΗΤΩΝ</a:t>
            </a:r>
            <a:endParaRPr lang="el-GR" sz="6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2896B-8FF8-4534-8F79-0B9492BDE988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την </a:t>
            </a: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αξιολόγηση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</a:t>
            </a:r>
            <a:r>
              <a:rPr 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επίδοσης του/ της μαθητή/-</a:t>
            </a:r>
            <a:r>
              <a:rPr lang="el-GR" sz="40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τριας</a:t>
            </a:r>
            <a:r>
              <a:rPr 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κατά τη διάρκεια των τετραμήνων </a:t>
            </a: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συνεκτιμώνται </a:t>
            </a:r>
            <a:b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παρακάτω </a:t>
            </a:r>
            <a:r>
              <a:rPr lang="el-GR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κριτήρια: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7129B-B08C-4044-ADF1-A23AB2ED58F1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371</Words>
  <Application>Microsoft Office PowerPoint</Application>
  <PresentationFormat>Προβολή στην οθόνη (4:3)</PresentationFormat>
  <Paragraphs>138</Paragraphs>
  <Slides>37</Slides>
  <Notes>35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38" baseType="lpstr">
      <vt:lpstr>Θέμα του Office</vt:lpstr>
      <vt:lpstr>Η ΦΟΙΤΗΣΗ ΣΤΟ ΓΥΜΝΑΣΙΟ</vt:lpstr>
      <vt:lpstr>Η διδασκαλία των μαθημάτων διεξάγεται σε δύο διδακτικές περιόδους που ονομάζονται τετράμηνα.   </vt:lpstr>
      <vt:lpstr>Πρώτη περίοδος (1ο τετράμηνο):  από 11 Σεπτεμβρίου ως 20 Ιανουαρίου   Δεύτερη περίοδος (2ο τετράμηνο):  από 21 Ιανουαρίου έως 31 Μαΐου </vt:lpstr>
      <vt:lpstr>ΟΜΑΔΕΣ ΜΑΘΗΜΑΤΩΝ</vt:lpstr>
      <vt:lpstr>Τα μαθήματα που διδάσκονται  στο Γυμνάσιο κατατάσσονται  σε τρεις ομάδες.</vt:lpstr>
      <vt:lpstr>Διαφάνεια 6</vt:lpstr>
      <vt:lpstr> Το ωρολόγιο πρόγραμμα ορίζει ποια μαθήματα από τα παραπάνω περιλαμβάνονται  σε κάθε τάξη του  Γυμνασίου. </vt:lpstr>
      <vt:lpstr>ΑΞΙΟΛΟΓΗΣΗ ΜΑΘΗΤΩΝ</vt:lpstr>
      <vt:lpstr> Για την αξιολόγηση  της επίδοσης του/ της μαθητή/-τριας κατά τη διάρκεια των τετραμήνων συνεκτιμώνται  τα παρακάτω κριτήρια:  </vt:lpstr>
      <vt:lpstr>α) η συνολική συμμετοχή  του/ της μαθητή/- τριας στη μαθησιακή διαδικασία, δηλαδή:   τα ερωτήματα που θέτει,  οι απαντήσεις που δίνει,  η συμβολή του στη μελέτη ενός θέματος μέσα στην τάξη,  η συνεργασία του με συμμαθητές,  η επιμέλεια στην εκτέλεση των εργασιών που του ανατίθενται </vt:lpstr>
      <vt:lpstr>Έτσι, ο εκπαιδευτικός σχηματίζει για τον/ τη μαθητή/ -τρια εικόνα  για τις γνώσεις,  την κατανόηση εννοιών και φαινομένων,  τις δεξιότητες επίλυσης προβλήματος,  τις επικοινωνιακές δεξιότητες,  την κριτική σκέψη,  τη δημιουργικότητα κ.τ.λ.</vt:lpstr>
      <vt:lpstr>β) οι εργασίες που εκτελεί  ο/η μαθητής/ -τρια στο πλαίσιο της καθημερινής μαθησιακής διαδικασίας   στο σχολείο,   στο σπίτι,  ατομικά,   ομαδικά </vt:lpstr>
      <vt:lpstr>γ) οι συνθετικές δημιουργικές εργασίες,  ατομικές ή ομαδικές,   οι διαθεματικές εργασίες</vt:lpstr>
      <vt:lpstr> δ) οι ωριαίες γραπτές δοκιμασίες,   ε) οι ολιγόλεπτες γραπτές δοκιμασίες (τεστ) </vt:lpstr>
      <vt:lpstr>Στα μαθήματα  των Ομάδων Α΄  και Β΄ διενεργείται  υποχρεωτικά  μια τετραμηνιαία  δοκιμασία αξιολόγησης   κατά τη διάρκεια  του πρώτου ή του δευτέρου τετραμήνου.</vt:lpstr>
      <vt:lpstr>Η εξέταση αυτή  μπορεί να έχει τον τύπο  της ωριαίας γραπτής δοκιμασίας,  ή της ανάθεσης ατομικών ή ομαδικών διαθεματικών ή διερευνητικών εργασιών.</vt:lpstr>
      <vt:lpstr>Στα μαθήματα της Ομάδας Γ΄  δεν διενεργείται καμιά ωριαία γραπτή δοκιμασία.</vt:lpstr>
      <vt:lpstr>Οι κηδεμόνες των μαθητών/ -τριών  δικαιούνται να ενημερώνονται από τους διδάσκοντες,  κατά τις ημέρες  που έχουν ορισθεί στο ωρολόγιο πρόγραμμα ,  σχετικά με την επίδοση, την επιμέλεια, τη φοίτηση και  τη συμπεριφορά των παιδιών τους. </vt:lpstr>
      <vt:lpstr>ΕΝΗΜΕΡΩΣΗ ΓΟΝΕΩΝ ΚΑΙ ΚΗΔΕΜΟΝΩΝ</vt:lpstr>
      <vt:lpstr>Στο τέλος κάθε τετραμήνου  και μετά την κατάθεση  και καταχώριση της βαθμολογίας,  καλούνται οι κηδεμόνες των μαθητών/-τριών  για ενημέρωση αναφορικά με την επίδοση,  την επιμέλεια, τη φοίτηση  και τη συμπεριφορά των παιδιών τους  και τους επιδίδεται  ο ατομικός έλεγχος προόδου  του/της μαθητή/ τριας. </vt:lpstr>
      <vt:lpstr>Γραπτές ανακεφαλαιωτικές προαγωγικές και απολυτήριες εξετάσεις</vt:lpstr>
      <vt:lpstr>α) πρώτη εξεταστική περίοδος  Στα μαθήματα της Ομάδας Α΄ διεξάγονται γραπτές εξετάσεις  από την 1η έως την 15η Ιουνίου.   (Νεοελληνική Γλώσσα και Γραμματεία, Αρχαία Ελληνική Γλώσσα και Γραμματεία, Ιστορία, Μαθηματικά, Φυσική, Βιολογία, Αγγλικά)</vt:lpstr>
      <vt:lpstr>Η διάρκεια των γραπτών εξετάσεων είναι δίωρη, εκτός από τη Νεοελληνική Γλώσσα και Γραμματεία και την Αρχαία Γλώσσα και Γραμματεία, που συνεξετάζονται σε τρίωρη εξέταση.</vt:lpstr>
      <vt:lpstr>β) δεύτερη εξεταστική περίοδος κατά το πρώτο δεκαήμερο του Σεπτεμβρίου,  στην οποία διεξάγονται επαναληπτικές εξετάσεις σε όσα μαθήματα  έχουν παραπεμφθεί μαθητές.  </vt:lpstr>
      <vt:lpstr>Για τα μαθήματα της Ομάδας Α΄  οι επαναληπτικές εξετάσεις είναι προφορικές και γραπτές.  Για τα μαθήματα των Ομάδων Β΄και Γ΄ οι επαναληπτικές εξετάσεις είναι  προφορικές.</vt:lpstr>
      <vt:lpstr>Για την διενέργεια των προφορικών εξετάσεων συστήνεται από την Δ/-ντρια, επιτροπή εκπαιδευτικών, τουλάχιστον διμελής.</vt:lpstr>
      <vt:lpstr>Βαθμός ετήσιας επίδοσης</vt:lpstr>
      <vt:lpstr> 1. Στα μαθήματα της Ομάδας Α΄ βαθμός ετήσιας επίδοσης  των μαθητών/-τριών είναι  το ένα τρίτο (1/3)  του αθροίσματος των βαθμών  του πρώτου τετραμήνου,  του δεύτερου τετραμήνου και  της γραπτής  ανακεφαλαιωτικής εξέτασης.  </vt:lpstr>
      <vt:lpstr>2. Στα μαθήματα της Ομάδας Β΄  και της Ομάδας Γ΄  βαθμός ετήσιας επίδοσης των μαθητών/-τριών είναι  ο μέσος όρος των βαθμών  του πρώτου  και του δεύτερου τετραμήνου. </vt:lpstr>
      <vt:lpstr>Ο μαθητής/-τρια κρίνεται  άξιος/α προαγωγής ή απόλυσης:   όταν έχει σε κάθε μάθημα βαθμό ετήσιας επίδοσης τουλάχιστον δέκα (10),  ή  όταν έχει μέσο όρο βαθμών ετήσιας επίδοσης τουλάχιστον δεκατρία (13). </vt:lpstr>
      <vt:lpstr> Αν δεν πληρούνται οι παραπάνω προϋποθέσεις,  ο μαθητής/-τρια παραπέμπεται σε επαναληπτική εξέταση  τον Σεπτέμβριο στα μαθήματα στα οποία  ο βαθμός ετήσιας επίδοσης είναι μικρότερος από δέκα (10),  εφόσον ο αριθμός των μαθημάτων αυτών δεν υπερβαίνει τα τέσσερα.  </vt:lpstr>
      <vt:lpstr>  Σε περίπτωση που μαθητής/-τρια  έχει βαθμό ετήσιας επίδοσης  μικρότερο από 10,  σε περισσότερα από (4) μαθήματα, τότε δεν δικαιούται  επαναληπτικές εξετάσεις  και επαναλαμβάνει την τάξη.  </vt:lpstr>
      <vt:lpstr> Επίσης σε περίπτωση που μετά τις επαναληπτικές εξετάσεις, μαθητής/-τρια  της Α΄ και Β΄ τάξης  δεν κριθεί άξιος/α προαγωγής,  επαναλαμβάνει την τάξη. </vt:lpstr>
      <vt:lpstr>   Μαθητής/-τρια της Γ΄ τάξης  που δεν θα κριθεί άξιος/α απόλυσης,  και μετά τις επαναληπτικές εξετάσεις τον Σεπτέμβριο (β΄ εξεταστική περίοδος),  επαναλαμβάνει την τάξη.   </vt:lpstr>
      <vt:lpstr>Ως προς τις απουσίες  το επιτρεπόμενο όριο απουσιών προκειμένου να θεωρείται  η φοίτηση επαρκής  είναι οι 114 ώρες.</vt:lpstr>
      <vt:lpstr>Για οποιαδήποτε άλλη περίπτωση διαγνωσμένης ασθένειας, τραυματισμού, covid-19 κλπ., το όριο διαφοροποιείται .</vt:lpstr>
      <vt:lpstr>Καλή σχολική χρονιά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διδασκαλία των μαθημάτων διεξάγεται σε δύο διδακτικές περιόδους που ονομάζονται τετράμηνα.  Η πρώτη περίοδος (1ο τετράμηνο) διαρκεί από 11 Σεπτεμβρίου έως 20 Ιανουαρίου και η δεύτερη περίοδος  (2ο τετράμηνο) από 21 Ιανουαρίου έως 31 Μαΐου.</dc:title>
  <dc:creator>user</dc:creator>
  <cp:lastModifiedBy>ΕΛΕΝΗ ΧΑΝΟΓΛΟΥ</cp:lastModifiedBy>
  <cp:revision>49</cp:revision>
  <dcterms:created xsi:type="dcterms:W3CDTF">2016-09-13T08:40:53Z</dcterms:created>
  <dcterms:modified xsi:type="dcterms:W3CDTF">2021-09-08T19:51:24Z</dcterms:modified>
</cp:coreProperties>
</file>